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84" r:id="rId3"/>
    <p:sldId id="283" r:id="rId4"/>
    <p:sldId id="276" r:id="rId5"/>
    <p:sldId id="277" r:id="rId6"/>
    <p:sldId id="278" r:id="rId7"/>
    <p:sldId id="279" r:id="rId8"/>
    <p:sldId id="280" r:id="rId9"/>
    <p:sldId id="281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026"/>
    <p:restoredTop sz="96327"/>
  </p:normalViewPr>
  <p:slideViewPr>
    <p:cSldViewPr snapToGrid="0">
      <p:cViewPr varScale="1">
        <p:scale>
          <a:sx n="222" d="100"/>
          <a:sy n="222" d="100"/>
        </p:scale>
        <p:origin x="24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701D-55E8-6CF1-FCE2-35866F934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E1A44-7B65-DFBB-D8E8-DA21878A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73F4-43A2-6983-39F5-985F118D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9FB51-3754-41BD-C0CE-9E2A8540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1D58E-7512-6FD0-B57A-20E46ECD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BB87-AF47-8483-D422-80C69F9B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06B43-486D-24CC-2A21-54723B250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0EEB7-FE27-C5CF-BB85-3671DA35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FFD41-E881-18B1-3ED7-275841A9D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07356-CB3E-6D6C-E13C-5759B912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410B1-7AEA-8CBF-98CC-E01C55843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4DB0A-3DF4-485D-4B65-4A69CB6C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24125-1499-E7D7-1A39-87D2587C0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62778-6A05-26FB-2276-4F94ECD8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78DA2-638B-17C9-B560-B3DC5A12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0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F5CC-5794-75DE-0C1D-E2533D48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557ED-FE6C-BC96-A98E-32731F8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18A78-7ECF-608B-E155-385536D7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87E6D-F1B8-6117-88E8-7A6897DC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D65F3-B6FC-34AA-6A54-F3BBA051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921F-ABDC-A18C-D49C-C7E1E3D5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E9BF5-EDC2-A4B6-88BF-4135A8998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A0148-B19F-870E-DABF-2A843086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A7891-32B4-8B3A-4AE7-75749A97E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2C579-914A-63B5-C305-6BE93CA8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7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BD13-AC30-EFFA-6931-A007B64D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AC477-E9F2-E513-4214-22D76041F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E7111-A117-33B6-F4C2-EBCF2E541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03EAF-5C3C-B741-F840-469BF10C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6ED28-003B-A59B-AFD9-4C88B49F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0F792-1781-C40D-A79A-C776258DE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779F-D2EB-C351-3CF8-582D726C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835F8-9B65-A730-5535-334C828EF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6F141-6222-8882-66EE-1360FE5E1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2A873-1ECE-02EF-283C-8EF8387F1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819A4-8390-41F6-CCF4-7A819F4E7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375992-90E5-8C1F-1EB2-B1460E80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3041C-86D8-308D-B6F0-9133D957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657B6-F877-2459-A01F-992B7D76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A2CC-A23B-E0A5-81F0-3A3C749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26B09-D26F-7954-C4DD-A0DFE80D8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9495B-1846-0D81-DAF6-7F94AC02E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E8C7B-2B02-58DC-0808-17AEFFFB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6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58E61C-9423-087A-D113-C885636F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D511B-0ED7-136D-8A73-5D6A0150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7B94F-D2B3-4CA8-49E4-35C2052B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0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4BE2-57EA-0434-CBA6-A28397E0B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AF178-B660-4266-A2C1-9D2543992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65845-C37B-E253-4CCE-8BE6A3E68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58C71-457D-01DF-FC2D-E10C4568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FFFDD-BC44-3B03-F3FA-501784AC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955FF-0DA6-FCE0-C341-C1729F48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4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DA80B-5B1A-DF11-898B-DE63FE26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68218-227C-DCB6-CFBF-1E2569723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7513B-D4AD-2C92-F249-5E93C293B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5B35C-E85A-E317-9843-B4F5C689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7F1D0-9157-557E-E7F1-EB72DF3E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FC342-3A23-47D0-3E3D-E2736BCC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7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95AA5-5D3F-5AED-5904-4F38ADB9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32C06-622A-EA76-9D89-77553B748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1F09-1060-9B1C-1CC9-B3F2EF5DA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8104-5C67-0446-B878-563F42778F0E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4050-0E67-A5E7-3AB0-D8A6D496A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C3AD-AB03-B418-AC06-D66BB745F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BE60E-69EE-3847-B71D-0BCC604F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1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NOBU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aper with text and images&#10;&#10;AI-generated content may be incorrect.">
            <a:extLst>
              <a:ext uri="{FF2B5EF4-FFF2-40B4-BE49-F238E27FC236}">
                <a16:creationId xmlns:a16="http://schemas.microsoft.com/office/drawing/2014/main" id="{0E17EE1B-E82F-0017-57BE-7EC99CA9209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01042" y="0"/>
            <a:ext cx="8929209" cy="8545728"/>
          </a:xfrm>
        </p:spPr>
      </p:pic>
    </p:spTree>
    <p:extLst>
      <p:ext uri="{BB962C8B-B14F-4D97-AF65-F5344CB8AC3E}">
        <p14:creationId xmlns:p14="http://schemas.microsoft.com/office/powerpoint/2010/main" val="1383616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BE8F-FE82-F14B-6196-567874AC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Zero_Days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3408B-4CC2-02D8-5B04-CDDFE7A6D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1254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Stuxnet</a:t>
            </a:r>
          </a:p>
          <a:p>
            <a:r>
              <a:rPr lang="en-US" dirty="0"/>
              <a:t>NOBUS: Nobody but us</a:t>
            </a:r>
          </a:p>
          <a:p>
            <a:pPr lvl="1"/>
            <a:r>
              <a:rPr lang="en-US" dirty="0">
                <a:hlinkClick r:id="rId2"/>
              </a:rPr>
              <a:t>https://en.wikipedia.org/wiki/NOBUS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There was a time</a:t>
            </a:r>
          </a:p>
          <a:p>
            <a:pPr lvl="2"/>
            <a:r>
              <a:rPr lang="en-US" dirty="0"/>
              <a:t>when cyber warfare favored us</a:t>
            </a:r>
          </a:p>
          <a:p>
            <a:r>
              <a:rPr lang="en-US" dirty="0"/>
              <a:t>But now that bugs are cheap</a:t>
            </a:r>
          </a:p>
          <a:p>
            <a:pPr lvl="1"/>
            <a:r>
              <a:rPr lang="en-US" dirty="0"/>
              <a:t>and attack surfaces are big (and growing)</a:t>
            </a:r>
          </a:p>
          <a:p>
            <a:r>
              <a:rPr lang="en-US" dirty="0"/>
              <a:t>Cyber favors small countries</a:t>
            </a:r>
          </a:p>
          <a:p>
            <a:pPr lvl="1"/>
            <a:r>
              <a:rPr lang="en-US" dirty="0"/>
              <a:t>Terrorists, mobsters, anyone with a beef</a:t>
            </a:r>
          </a:p>
          <a:p>
            <a:pPr lvl="1"/>
            <a:r>
              <a:rPr lang="en-US" dirty="0"/>
              <a:t>Cheaper than a fighter jet</a:t>
            </a:r>
          </a:p>
          <a:p>
            <a:pPr lvl="1"/>
            <a:r>
              <a:rPr lang="en-US" dirty="0"/>
              <a:t>Cheaper than a divorce lawyer</a:t>
            </a:r>
          </a:p>
          <a:p>
            <a:r>
              <a:rPr lang="en-US" dirty="0"/>
              <a:t>Big countries have more targets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B360E41-551C-75D2-3969-DD8DB5E705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9" y="1449538"/>
            <a:ext cx="3523411" cy="523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D7615E-5E05-8B04-1256-3966B6AA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665" y="4997965"/>
            <a:ext cx="2444150" cy="167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07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4F8D-7202-76E6-FE9A-4E92DAC1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Turing_Award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DD1D50-7947-D99E-7A4C-4846D10EAA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4492" y="1825625"/>
            <a:ext cx="4029016" cy="4351338"/>
          </a:xfrm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40D804-AFCB-FD44-A1D2-B2CD725B6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65359" y="1825625"/>
            <a:ext cx="2995281" cy="4351338"/>
          </a:xfrm>
        </p:spPr>
      </p:pic>
    </p:spTree>
    <p:extLst>
      <p:ext uri="{BB962C8B-B14F-4D97-AF65-F5344CB8AC3E}">
        <p14:creationId xmlns:p14="http://schemas.microsoft.com/office/powerpoint/2010/main" val="145541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D1399A-179F-2291-4838-337E3FD1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Take-Away Message:</a:t>
            </a:r>
            <a:br>
              <a:rPr lang="en-US" dirty="0"/>
            </a:br>
            <a:r>
              <a:rPr lang="en-US" dirty="0"/>
              <a:t>Attack Surface has to be small enough to audit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46059D-7997-BD6C-F4D6-F68482E17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Ken’s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86A182-1288-DDB3-3755-2A663BF030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Figure 3.2 shows a simple modification to the compiler </a:t>
            </a:r>
          </a:p>
          <a:p>
            <a:pPr lvl="1"/>
            <a:r>
              <a:rPr lang="en-US" dirty="0"/>
              <a:t>that will deliberately </a:t>
            </a:r>
            <a:r>
              <a:rPr lang="en-US" dirty="0" err="1"/>
              <a:t>miscompile</a:t>
            </a:r>
            <a:r>
              <a:rPr lang="en-US" dirty="0"/>
              <a:t> source </a:t>
            </a:r>
          </a:p>
          <a:p>
            <a:pPr lvl="1"/>
            <a:r>
              <a:rPr lang="en-US" dirty="0"/>
              <a:t>whenever a particular pattern is matched. </a:t>
            </a:r>
          </a:p>
          <a:p>
            <a:r>
              <a:rPr lang="en-US" dirty="0"/>
              <a:t>If this were not deliberate, </a:t>
            </a:r>
          </a:p>
          <a:p>
            <a:pPr lvl="1"/>
            <a:r>
              <a:rPr lang="en-US" dirty="0"/>
              <a:t>it would be called a compiler "bug." </a:t>
            </a:r>
          </a:p>
          <a:p>
            <a:r>
              <a:rPr lang="en-US" dirty="0"/>
              <a:t>Since it is deliberate, </a:t>
            </a:r>
          </a:p>
          <a:p>
            <a:pPr lvl="1"/>
            <a:r>
              <a:rPr lang="en-US" dirty="0"/>
              <a:t>it should be called a "Trojan horse."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8AEF87-D248-1A8D-2AE9-5F7471A4C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MORAL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567A81-1FF9-272A-90D4-D1E977F0C1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can't trust code that you did not totally create yourself. </a:t>
            </a:r>
          </a:p>
          <a:p>
            <a:r>
              <a:rPr lang="en-US" dirty="0"/>
              <a:t>(Especially code from companies that employ people like me.) </a:t>
            </a:r>
          </a:p>
          <a:p>
            <a:r>
              <a:rPr lang="en-US" dirty="0"/>
              <a:t>No amount of source-level verification or scrutiny </a:t>
            </a:r>
          </a:p>
          <a:p>
            <a:pPr lvl="1"/>
            <a:r>
              <a:rPr lang="en-US" dirty="0"/>
              <a:t>will protect you from </a:t>
            </a:r>
          </a:p>
          <a:p>
            <a:pPr lvl="1"/>
            <a:r>
              <a:rPr lang="en-US" dirty="0"/>
              <a:t>using untrusted code</a:t>
            </a:r>
          </a:p>
        </p:txBody>
      </p:sp>
    </p:spTree>
    <p:extLst>
      <p:ext uri="{BB962C8B-B14F-4D97-AF65-F5344CB8AC3E}">
        <p14:creationId xmlns:p14="http://schemas.microsoft.com/office/powerpoint/2010/main" val="113372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D16F-17EF-5B24-A06A-FA622FBD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9478-4473-AD41-7097-EC8AF6674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Group</a:t>
            </a:r>
          </a:p>
          <a:p>
            <a:r>
              <a:rPr lang="en-US" dirty="0"/>
              <a:t>Summarize main point of paper</a:t>
            </a:r>
          </a:p>
          <a:p>
            <a:r>
              <a:rPr lang="en-US" dirty="0"/>
              <a:t>As well as implications for contemporary audience</a:t>
            </a:r>
          </a:p>
          <a:p>
            <a:pPr lvl="1"/>
            <a:r>
              <a:rPr lang="en-US" dirty="0"/>
              <a:t>Current Reality:</a:t>
            </a:r>
          </a:p>
          <a:p>
            <a:pPr lvl="2"/>
            <a:r>
              <a:rPr lang="en-US" dirty="0"/>
              <a:t>Attack surface on phones is too large to audit</a:t>
            </a:r>
          </a:p>
          <a:p>
            <a:pPr lvl="2"/>
            <a:r>
              <a:rPr lang="en-US" dirty="0"/>
              <a:t>(and it will become larger in future)</a:t>
            </a:r>
          </a:p>
        </p:txBody>
      </p:sp>
      <p:pic>
        <p:nvPicPr>
          <p:cNvPr id="5" name="Picture 4" descr="A close-up of a glass ceiling&#10;&#10;AI-generated content may be incorrect.">
            <a:extLst>
              <a:ext uri="{FF2B5EF4-FFF2-40B4-BE49-F238E27FC236}">
                <a16:creationId xmlns:a16="http://schemas.microsoft.com/office/drawing/2014/main" id="{FADEFDAD-3CEF-2001-853F-344B3289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37" y="3278038"/>
            <a:ext cx="4775926" cy="48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8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0F20-ECCB-7673-EA5E-9E5F1CEE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in 1983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B772-0011-0EF5-4E42-8719EBD35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Security was less of a topic in 1983 than these days</a:t>
            </a:r>
          </a:p>
          <a:p>
            <a:r>
              <a:rPr lang="en-US" dirty="0"/>
              <a:t>When I was a grad student at MIT in 1970s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omputers in the MIT AI Lab had no security, by design.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Anyone could watch anyone do anything.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This was considered a feature, not a bug.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We were proud of the small town atmosphere.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Everyone knew everything about everyone.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When we were forced to add passwords,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Stallman (GNU) inserted a ``bug’’ </a:t>
            </a:r>
          </a:p>
          <a:p>
            <a:pPr lvl="3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that he just had to show me one night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His bug printed passwords on system terminal (hardcopy)</a:t>
            </a:r>
          </a:p>
          <a:p>
            <a:pPr lvl="3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So everyone could see everyone’s passwords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A047D0-CACF-786E-2361-D4F2BCC6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666" y="239"/>
            <a:ext cx="5511699" cy="14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2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EDCE-9086-7734-9097-2F628DD1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Spying on Rivest (R in RSA)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0D9C-004A-BAEE-1DD3-4EDDC2C37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While the field was still small, </a:t>
            </a:r>
          </a:p>
          <a:p>
            <a:pPr lvl="1" fontAlgn="base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L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ack of security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  <a:sym typeface="Wingdings" pitchFamily="2" charset="2"/>
              </a:rPr>
              <a:t>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interesting consequences for cryptography</a:t>
            </a:r>
          </a:p>
          <a:p>
            <a:pPr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 few years after RSA, </a:t>
            </a:r>
          </a:p>
          <a:p>
            <a:pPr lvl="1"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we crowded around a computer screen, </a:t>
            </a:r>
          </a:p>
          <a:p>
            <a:pPr lvl="1"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spying on Rivest as he was working on a subsequent paper, </a:t>
            </a:r>
          </a:p>
          <a:p>
            <a:pPr lvl="2"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suggesting that NSA had designed key lengths </a:t>
            </a:r>
          </a:p>
          <a:p>
            <a:pPr lvl="2"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for a proposed standard to be just short enough </a:t>
            </a:r>
          </a:p>
          <a:p>
            <a:pPr lvl="2"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so they could break the code and no one else could.</a:t>
            </a:r>
          </a:p>
        </p:txBody>
      </p:sp>
    </p:spTree>
    <p:extLst>
      <p:ext uri="{BB962C8B-B14F-4D97-AF65-F5344CB8AC3E}">
        <p14:creationId xmlns:p14="http://schemas.microsoft.com/office/powerpoint/2010/main" val="148385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494F-03CE-EB8F-C674-8A20F498C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Conspiracy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DA5CE-4496-8121-FF83-D4FB820D3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Some of the others in the crowd probably </a:t>
            </a:r>
          </a:p>
          <a:p>
            <a:pPr lvl="1"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knew more about the key length controversy than we did. </a:t>
            </a:r>
          </a:p>
          <a:p>
            <a:pPr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Normally, these people did not spy on others, </a:t>
            </a:r>
          </a:p>
          <a:p>
            <a:pPr lvl="1"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 they encouraged us to spy on Rivest at just the right time. </a:t>
            </a:r>
          </a:p>
          <a:p>
            <a:pPr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They may have been working with Rivest </a:t>
            </a:r>
          </a:p>
          <a:p>
            <a:pPr lvl="1" fontAlgn="base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to leak the story with plausible deniability.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5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6E10-5104-2561-97E9-01C99970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Flame Wars (circa late 1970s)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859B-9AFD-914F-B68E-B9248EE4A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While no one knows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whether Rivest actually took advantage of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lack of security to leak the story,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there is no doubt that others have used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lack of security in creative ways.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For example, Minsky knew that a friend of his,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head of the MIT AI lab,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was the only one in the lab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that did not read email sent to the head of the lab.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Minsky used this feature to send a flame to his friend,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knowing that his friend would not see the flame,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 others would (and did).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1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7BE9-C3A9-7636-F5D1-BBAF3D63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Today</a:t>
            </a:r>
            <a:endParaRPr lang="en-US" dirty="0"/>
          </a:p>
        </p:txBody>
      </p:sp>
      <p:pic>
        <p:nvPicPr>
          <p:cNvPr id="7" name="Picture 6" descr="A red book cover with yellow text&#10;&#10;AI-generated content may be incorrect.">
            <a:extLst>
              <a:ext uri="{FF2B5EF4-FFF2-40B4-BE49-F238E27FC236}">
                <a16:creationId xmlns:a16="http://schemas.microsoft.com/office/drawing/2014/main" id="{3AB09BF4-ACC8-F973-FFEF-2DA1B0BA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683" y="2002214"/>
            <a:ext cx="3232317" cy="4705361"/>
          </a:xfrm>
          <a:prstGeom prst="rect">
            <a:avLst/>
          </a:prstGeom>
        </p:spPr>
      </p:pic>
      <p:pic>
        <p:nvPicPr>
          <p:cNvPr id="9" name="Picture 8" descr="A book cover with text&#10;&#10;AI-generated content may be incorrect.">
            <a:extLst>
              <a:ext uri="{FF2B5EF4-FFF2-40B4-BE49-F238E27FC236}">
                <a16:creationId xmlns:a16="http://schemas.microsoft.com/office/drawing/2014/main" id="{2A5F1320-C3C8-A807-4857-3DAD9433B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30" y="1951705"/>
            <a:ext cx="3311370" cy="480637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360A85C-93B9-7E42-0D5D-48746C4ED2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Zero click exploits</a:t>
            </a:r>
          </a:p>
          <a:p>
            <a:r>
              <a:rPr lang="en-US" dirty="0"/>
              <a:t>Cheaper than divorce lawyer</a:t>
            </a:r>
          </a:p>
          <a:p>
            <a:r>
              <a:rPr lang="en-US" dirty="0"/>
              <a:t>Weapon of Math Destruction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Nobody but US </a:t>
            </a:r>
            <a:r>
              <a:rPr lang="en-US" dirty="0">
                <a:sym typeface="Wingdings" pitchFamily="2" charset="2"/>
              </a:rPr>
              <a:t> Bug Market</a:t>
            </a:r>
            <a:endParaRPr lang="en-US" dirty="0"/>
          </a:p>
        </p:txBody>
      </p:sp>
      <p:pic>
        <p:nvPicPr>
          <p:cNvPr id="13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3DDC946F-CE3B-304A-BCE7-BD04C2DF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727" y="99918"/>
            <a:ext cx="7219965" cy="1791247"/>
          </a:xfrm>
          <a:prstGeom prst="rect">
            <a:avLst/>
          </a:prstGeom>
        </p:spPr>
      </p:pic>
      <p:pic>
        <p:nvPicPr>
          <p:cNvPr id="14" name="Content Placeholder 4" descr="A person standing in front of a green screen&#10;&#10;Description automatically generated">
            <a:extLst>
              <a:ext uri="{FF2B5EF4-FFF2-40B4-BE49-F238E27FC236}">
                <a16:creationId xmlns:a16="http://schemas.microsoft.com/office/drawing/2014/main" id="{BEC257F9-5F2C-802A-3826-6FD9922B34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123025" y="3295768"/>
            <a:ext cx="4410914" cy="1924302"/>
          </a:xfrm>
        </p:spPr>
      </p:pic>
    </p:spTree>
    <p:extLst>
      <p:ext uri="{BB962C8B-B14F-4D97-AF65-F5344CB8AC3E}">
        <p14:creationId xmlns:p14="http://schemas.microsoft.com/office/powerpoint/2010/main" val="77642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4460</TotalTime>
  <Words>616</Words>
  <Application>Microsoft Macintosh PowerPoint</Application>
  <PresentationFormat>Widescreen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Noto Sans</vt:lpstr>
      <vt:lpstr>Wingdings</vt:lpstr>
      <vt:lpstr>Office Theme</vt:lpstr>
      <vt:lpstr>PowerPoint Presentation</vt:lpstr>
      <vt:lpstr>https://en.wikipedia.org/wiki/Turing_Award</vt:lpstr>
      <vt:lpstr>Take-Away Message: Attack Surface has to be small enough to audit</vt:lpstr>
      <vt:lpstr>Purpose of this talk</vt:lpstr>
      <vt:lpstr>State of the Art in 1983</vt:lpstr>
      <vt:lpstr>Spying on Rivest (R in RSA)</vt:lpstr>
      <vt:lpstr>A Conspiracy Theory</vt:lpstr>
      <vt:lpstr>Flame Wars (circa late 1970s)</vt:lpstr>
      <vt:lpstr>Security Today</vt:lpstr>
      <vt:lpstr>https://en.wikipedia.org/wiki/Zero_Days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Suggestions</dc:title>
  <dc:creator>Kenneth Church</dc:creator>
  <cp:lastModifiedBy>Kenneth Church</cp:lastModifiedBy>
  <cp:revision>39</cp:revision>
  <dcterms:created xsi:type="dcterms:W3CDTF">2023-01-23T20:33:32Z</dcterms:created>
  <dcterms:modified xsi:type="dcterms:W3CDTF">2025-02-12T20:37:14Z</dcterms:modified>
</cp:coreProperties>
</file>